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2" r:id="rId6"/>
    <p:sldId id="261" r:id="rId7"/>
    <p:sldId id="263" r:id="rId8"/>
    <p:sldId id="264" r:id="rId9"/>
    <p:sldId id="281" r:id="rId10"/>
    <p:sldId id="283" r:id="rId11"/>
    <p:sldId id="282" r:id="rId12"/>
    <p:sldId id="285" r:id="rId13"/>
    <p:sldId id="284" r:id="rId14"/>
    <p:sldId id="270" r:id="rId15"/>
    <p:sldId id="272" r:id="rId16"/>
    <p:sldId id="273" r:id="rId17"/>
    <p:sldId id="274" r:id="rId18"/>
    <p:sldId id="275" r:id="rId19"/>
    <p:sldId id="258" r:id="rId20"/>
    <p:sldId id="277" r:id="rId21"/>
    <p:sldId id="278" r:id="rId22"/>
    <p:sldId id="279" r:id="rId23"/>
    <p:sldId id="276" r:id="rId24"/>
    <p:sldId id="280" r:id="rId25"/>
    <p:sldId id="260" r:id="rId26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135" autoAdjust="0"/>
    <p:restoredTop sz="94648" autoAdjust="0"/>
  </p:normalViewPr>
  <p:slideViewPr>
    <p:cSldViewPr snapToGrid="0">
      <p:cViewPr varScale="1">
        <p:scale>
          <a:sx n="99" d="100"/>
          <a:sy n="99" d="100"/>
        </p:scale>
        <p:origin x="208" y="2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b="1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b="1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91A66877-AC1C-46D9-BF2C-6024B638DEA9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76CC3289-2662-43F0-A3C6-BA04A135F08C}">
      <dgm:prSet phldrT="[Text]" custT="1"/>
      <dgm:spPr/>
      <dgm:t>
        <a:bodyPr rtlCol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67456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0766" custLinFactNeighborY="-69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46812" custLinFactNeighborY="-30842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20921" custLinFactNeighborY="-696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279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9167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b="1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191679" y="2210557"/>
        <a:ext cx="2653699" cy="720000"/>
      </dsp:txXfrm>
    </dsp:sp>
    <dsp:sp modelId="{CE9DF0E8-B0DE-4E1E-9FF4-6006AD8428DB}">
      <dsp:nvSpPr>
        <dsp:cNvPr id="0" name=""/>
        <dsp:cNvSpPr/>
      </dsp:nvSpPr>
      <dsp:spPr>
        <a:xfrm>
          <a:off x="4509642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126212" y="2260705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4126212" y="2260705"/>
        <a:ext cx="2653699" cy="720000"/>
      </dsp:txXfrm>
    </dsp:sp>
    <dsp:sp modelId="{6DB1FE51-13D0-4A38-AD6E-48D4371A1AF3}">
      <dsp:nvSpPr>
        <dsp:cNvPr id="0" name=""/>
        <dsp:cNvSpPr/>
      </dsp:nvSpPr>
      <dsp:spPr>
        <a:xfrm>
          <a:off x="8189020" y="16201"/>
          <a:ext cx="1882302" cy="18823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9948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b="1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b="1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b="1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7799489" y="2210557"/>
        <a:ext cx="26536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28/04/21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28/04/21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8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87354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3386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77826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1846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3756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07554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382235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1376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32020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9714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003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078880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663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47406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2294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28/04/21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 err="1">
                <a:solidFill>
                  <a:schemeClr val="bg1"/>
                </a:solidFill>
              </a:rPr>
              <a:t>F</a:t>
            </a:r>
            <a:r>
              <a:rPr lang="it-IT" cap="none" dirty="0" err="1">
                <a:solidFill>
                  <a:schemeClr val="bg1"/>
                </a:solidFill>
              </a:rPr>
              <a:t>ast</a:t>
            </a:r>
            <a:r>
              <a:rPr lang="it-IT" dirty="0" err="1">
                <a:solidFill>
                  <a:schemeClr val="bg1"/>
                </a:solidFill>
              </a:rPr>
              <a:t>GAN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Faster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Stabilized</a:t>
            </a:r>
            <a:r>
              <a:rPr lang="it-IT" dirty="0">
                <a:solidFill>
                  <a:schemeClr val="bg1"/>
                </a:solidFill>
              </a:rPr>
              <a:t> GAN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Mauro Ficorella 1941639  |   Martina Turbessi 1944497  |   Valentina Sisti  1952657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" y="2049572"/>
            <a:ext cx="10113816" cy="36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tx2"/>
                    </a:solidFill>
                  </a:rPr>
                  <a:t>Discriminator’s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𝐼𝑟</m:t>
                          </m:r>
                          <m:r>
                            <a:rPr lang="it-IT" baseline="-2500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𝑒𝑎𝑙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blipFill>
                <a:blip r:embed="rId4"/>
                <a:stretch>
                  <a:fillRect l="-1264" t="-12245" b="-408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8980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5529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model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built</a:t>
            </a:r>
            <a:r>
              <a:rPr lang="it-IT" sz="2400" dirty="0"/>
              <a:t> </a:t>
            </a:r>
            <a:r>
              <a:rPr lang="it-IT" sz="2400" dirty="0" err="1"/>
              <a:t>starting</a:t>
            </a:r>
            <a:r>
              <a:rPr lang="it-IT" sz="2400" dirty="0"/>
              <a:t> from a baseline model </a:t>
            </a:r>
            <a:r>
              <a:rPr lang="it-IT" sz="2400" dirty="0" err="1"/>
              <a:t>that</a:t>
            </a:r>
            <a:r>
              <a:rPr lang="en-GB" sz="2400" dirty="0"/>
              <a:t> is made of the following methods: </a:t>
            </a:r>
          </a:p>
          <a:p>
            <a:pPr algn="just"/>
            <a:r>
              <a:rPr lang="en-GB" sz="2400" dirty="0"/>
              <a:t>Batch-normalization; </a:t>
            </a:r>
          </a:p>
          <a:p>
            <a:pPr algn="just"/>
            <a:r>
              <a:rPr lang="en-GB" sz="2400" dirty="0"/>
              <a:t>Differentiable-augmentation;</a:t>
            </a:r>
          </a:p>
          <a:p>
            <a:pPr algn="just"/>
            <a:r>
              <a:rPr lang="en-GB" sz="2400" dirty="0"/>
              <a:t>ADAM optimization on G; </a:t>
            </a:r>
          </a:p>
          <a:p>
            <a:pPr algn="just"/>
            <a:r>
              <a:rPr lang="it-IT" sz="2400" dirty="0"/>
              <a:t>GLU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ReLU</a:t>
            </a:r>
            <a:r>
              <a:rPr lang="it-IT" sz="2400" dirty="0"/>
              <a:t> in G.</a:t>
            </a:r>
          </a:p>
        </p:txBody>
      </p:sp>
    </p:spTree>
    <p:extLst>
      <p:ext uri="{BB962C8B-B14F-4D97-AF65-F5344CB8AC3E}">
        <p14:creationId xmlns:p14="http://schemas.microsoft.com/office/powerpoint/2010/main" val="2958276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Metric</a:t>
            </a:r>
            <a:r>
              <a:rPr lang="it-IT" dirty="0"/>
              <a:t>: FID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2100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</a:t>
            </a:r>
            <a:r>
              <a:rPr lang="it-IT" sz="2400" dirty="0" err="1"/>
              <a:t>metric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in </a:t>
            </a:r>
            <a:r>
              <a:rPr lang="it-IT" sz="2400" dirty="0" err="1"/>
              <a:t>our</a:t>
            </a:r>
            <a:r>
              <a:rPr lang="it-IT" sz="2400" dirty="0"/>
              <a:t> work </a:t>
            </a:r>
            <a:r>
              <a:rPr lang="it-IT" sz="2400" dirty="0" err="1"/>
              <a:t>is</a:t>
            </a:r>
            <a:r>
              <a:rPr lang="it-IT" sz="2400" dirty="0"/>
              <a:t> FID:</a:t>
            </a:r>
            <a:endParaRPr lang="en-GB" sz="2400" dirty="0"/>
          </a:p>
          <a:p>
            <a:pPr algn="just"/>
            <a:r>
              <a:rPr lang="en-GB" sz="2400" dirty="0"/>
              <a:t>Calculates the distance between feature vectors calculated for real and generated images;</a:t>
            </a:r>
          </a:p>
          <a:p>
            <a:pPr algn="just"/>
            <a:r>
              <a:rPr lang="en-GB" sz="2400" dirty="0"/>
              <a:t>Summarizes how similar the two groups are in terms of statistics on computer vision features of the raw images;</a:t>
            </a:r>
          </a:p>
          <a:p>
            <a:pPr algn="just"/>
            <a:r>
              <a:rPr lang="it-IT" sz="2400" dirty="0"/>
              <a:t>Lower </a:t>
            </a:r>
            <a:r>
              <a:rPr lang="it-IT" sz="2400" dirty="0" err="1"/>
              <a:t>scores</a:t>
            </a:r>
            <a:r>
              <a:rPr lang="it-IT" sz="2400" dirty="0"/>
              <a:t> indicate </a:t>
            </a:r>
            <a:r>
              <a:rPr lang="it-IT" sz="2400" dirty="0" err="1"/>
              <a:t>that</a:t>
            </a:r>
            <a:r>
              <a:rPr lang="it-IT" sz="2400" dirty="0"/>
              <a:t> the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groups</a:t>
            </a:r>
            <a:r>
              <a:rPr lang="it-IT" sz="2400" dirty="0"/>
              <a:t> of images are more </a:t>
            </a:r>
            <a:r>
              <a:rPr lang="it-IT" sz="2400" dirty="0" err="1"/>
              <a:t>similar</a:t>
            </a:r>
            <a:r>
              <a:rPr lang="it-IT" sz="2400" dirty="0"/>
              <a:t>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0887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r>
              <a:rPr lang="it-IT" dirty="0"/>
              <a:t> 256 × 256:</a:t>
            </a:r>
          </a:p>
          <a:p>
            <a:pPr algn="just"/>
            <a:r>
              <a:rPr lang="it-IT" dirty="0"/>
              <a:t>Panda</a:t>
            </a:r>
          </a:p>
          <a:p>
            <a:pPr algn="just"/>
            <a:r>
              <a:rPr lang="it-IT" dirty="0"/>
              <a:t>Obama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Dog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</a:t>
            </a:r>
            <a:r>
              <a:rPr lang="it-IT" dirty="0" err="1"/>
              <a:t>Cat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Grumpy-cat</a:t>
            </a:r>
            <a:r>
              <a:rPr lang="it-IT" dirty="0"/>
              <a:t> 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CD1C2A0-BC33-474F-B60C-D8227B4479E3}"/>
              </a:ext>
            </a:extLst>
          </p:cNvPr>
          <p:cNvGrpSpPr/>
          <p:nvPr/>
        </p:nvGrpSpPr>
        <p:grpSpPr>
          <a:xfrm>
            <a:off x="1130416" y="4818889"/>
            <a:ext cx="9931168" cy="1807094"/>
            <a:chOff x="581191" y="4818889"/>
            <a:chExt cx="9931168" cy="1807094"/>
          </a:xfrm>
        </p:grpSpPr>
        <p:pic>
          <p:nvPicPr>
            <p:cNvPr id="4" name="Immagine 3" descr="Immagine che contiene gatto, arancia, sedendo, bianco&#10;&#10;Descrizione generata automaticamente">
              <a:extLst>
                <a:ext uri="{FF2B5EF4-FFF2-40B4-BE49-F238E27FC236}">
                  <a16:creationId xmlns:a16="http://schemas.microsoft.com/office/drawing/2014/main" id="{5A4110A1-2F3B-4445-AE18-C384679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568" y="4825983"/>
              <a:ext cx="1800000" cy="1800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CFA3E0B-1180-324C-ACDA-91593F58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84" y="4818889"/>
              <a:ext cx="1800000" cy="1800000"/>
            </a:xfrm>
            <a:prstGeom prst="rect">
              <a:avLst/>
            </a:prstGeom>
          </p:spPr>
        </p:pic>
        <p:pic>
          <p:nvPicPr>
            <p:cNvPr id="9" name="Immagine 8" descr="Immagine che contiene bianco, panda gigante&#10;&#10;Descrizione generata automaticamente">
              <a:extLst>
                <a:ext uri="{FF2B5EF4-FFF2-40B4-BE49-F238E27FC236}">
                  <a16:creationId xmlns:a16="http://schemas.microsoft.com/office/drawing/2014/main" id="{9A3BE187-4274-3D4F-8351-946CBD8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91" y="4818889"/>
              <a:ext cx="1800000" cy="1800000"/>
            </a:xfrm>
            <a:prstGeom prst="rect">
              <a:avLst/>
            </a:prstGeom>
          </p:spPr>
        </p:pic>
        <p:pic>
          <p:nvPicPr>
            <p:cNvPr id="11" name="Immagine 10" descr="Immagine che contiene cane, interni, diverso&#10;&#10;Descrizione generata automaticamente">
              <a:extLst>
                <a:ext uri="{FF2B5EF4-FFF2-40B4-BE49-F238E27FC236}">
                  <a16:creationId xmlns:a16="http://schemas.microsoft.com/office/drawing/2014/main" id="{57FBE2E2-AC9D-5E4C-A3B4-058DBC2F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359" y="4818889"/>
              <a:ext cx="1800000" cy="1800000"/>
            </a:xfrm>
            <a:prstGeom prst="rect">
              <a:avLst/>
            </a:prstGeom>
          </p:spPr>
        </p:pic>
        <p:pic>
          <p:nvPicPr>
            <p:cNvPr id="13" name="Immagine 12" descr="Immagine che contiene gatto, sedendo, bianco, gatto domestico&#10;&#10;Descrizione generata automaticamente">
              <a:extLst>
                <a:ext uri="{FF2B5EF4-FFF2-40B4-BE49-F238E27FC236}">
                  <a16:creationId xmlns:a16="http://schemas.microsoft.com/office/drawing/2014/main" id="{30B7B528-51BF-4947-957D-7CA85D6A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777" y="482598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77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C1665E-8CE9-9841-85D8-1F4EF96359A8}"/>
              </a:ext>
            </a:extLst>
          </p:cNvPr>
          <p:cNvGrpSpPr/>
          <p:nvPr/>
        </p:nvGrpSpPr>
        <p:grpSpPr>
          <a:xfrm>
            <a:off x="806247" y="2220320"/>
            <a:ext cx="10579506" cy="3908022"/>
            <a:chOff x="811802" y="2292006"/>
            <a:chExt cx="10579506" cy="390802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1E584CB-C82B-9E48-8DAC-6F3096704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266" y="2292006"/>
              <a:ext cx="3261600" cy="32616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79ADF20-5E43-3141-802B-C9963393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9617" y="2292006"/>
              <a:ext cx="3250800" cy="3261914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87A60842-E93A-5C4B-87A0-00D87052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02" y="2292006"/>
              <a:ext cx="3261691" cy="3261691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2B5E69D-3040-DC4B-8599-E6CBE2D9D8CE}"/>
                </a:ext>
              </a:extLst>
            </p:cNvPr>
            <p:cNvSpPr txBox="1"/>
            <p:nvPr/>
          </p:nvSpPr>
          <p:spPr>
            <a:xfrm>
              <a:off x="811802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∼13.5hrs for 1400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62E4AB6-3FC6-944D-AFF3-308FC42BE987}"/>
                </a:ext>
              </a:extLst>
            </p:cNvPr>
            <p:cNvSpPr txBox="1"/>
            <p:nvPr/>
          </p:nvSpPr>
          <p:spPr>
            <a:xfrm>
              <a:off x="4459598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B602F3C-7251-FA46-B0D2-E0F25A2D2ADE}"/>
                </a:ext>
              </a:extLst>
            </p:cNvPr>
            <p:cNvSpPr txBox="1"/>
            <p:nvPr/>
          </p:nvSpPr>
          <p:spPr>
            <a:xfrm>
              <a:off x="8129617" y="5553696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∼45hrs for 1800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1050-Ti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53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FDE4861-4AE3-574E-A847-75AE39807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15090" y="2231433"/>
            <a:ext cx="3261600" cy="32616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815091" y="5482011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it-IT" dirty="0">
                <a:solidFill>
                  <a:schemeClr val="tx2"/>
                </a:solidFill>
              </a:rPr>
              <a:t>∼7hrs for 1700 </a:t>
            </a:r>
            <a:r>
              <a:rPr lang="it-IT" dirty="0" err="1">
                <a:solidFill>
                  <a:schemeClr val="tx2"/>
                </a:solidFill>
              </a:rPr>
              <a:t>epochs</a:t>
            </a:r>
            <a:r>
              <a:rPr lang="it-IT" dirty="0">
                <a:solidFill>
                  <a:schemeClr val="tx2"/>
                </a:solidFill>
              </a:rPr>
              <a:t> on the 2070 SUPER 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7DC0274-BBBD-B443-AC30-EFE4877E9AFB}"/>
              </a:ext>
            </a:extLst>
          </p:cNvPr>
          <p:cNvGrpSpPr/>
          <p:nvPr/>
        </p:nvGrpSpPr>
        <p:grpSpPr>
          <a:xfrm>
            <a:off x="6818040" y="2231433"/>
            <a:ext cx="3272712" cy="3896909"/>
            <a:chOff x="6966630" y="2499407"/>
            <a:chExt cx="3272712" cy="389690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AEDC63A-1FCF-8E4E-9077-BB7EAA61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7742" y="2499407"/>
              <a:ext cx="3261600" cy="3261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30" y="5749985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898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SUMMARIZING THE RESULTS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2798EA2-BFF7-8E41-B1DA-37E88CB73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5550" y="2226903"/>
            <a:ext cx="9740900" cy="3352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4501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Training </a:t>
            </a:r>
            <a:r>
              <a:rPr lang="it-IT" dirty="0" err="1">
                <a:solidFill>
                  <a:schemeClr val="tx2"/>
                </a:solidFill>
              </a:rPr>
              <a:t>parameters</a:t>
            </a:r>
            <a:r>
              <a:rPr lang="it-IT" dirty="0">
                <a:solidFill>
                  <a:schemeClr val="tx2"/>
                </a:solidFill>
              </a:rPr>
              <a:t> and </a:t>
            </a:r>
            <a:r>
              <a:rPr lang="it-IT" dirty="0" err="1">
                <a:solidFill>
                  <a:schemeClr val="tx2"/>
                </a:solidFill>
              </a:rPr>
              <a:t>results</a:t>
            </a:r>
            <a:r>
              <a:rPr lang="it-IT" dirty="0">
                <a:solidFill>
                  <a:schemeClr val="tx2"/>
                </a:solidFill>
              </a:rPr>
              <a:t> on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</a:t>
            </a:r>
            <a:r>
              <a:rPr lang="it-IT" dirty="0">
                <a:solidFill>
                  <a:srgbClr val="3D3D3D"/>
                </a:solidFill>
              </a:rPr>
              <a:t>1050-Ti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panda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153405-FBEF-8446-9C74-A69D6323E570}"/>
              </a:ext>
            </a:extLst>
          </p:cNvPr>
          <p:cNvGrpSpPr/>
          <p:nvPr/>
        </p:nvGrpSpPr>
        <p:grpSpPr>
          <a:xfrm>
            <a:off x="1575610" y="1998073"/>
            <a:ext cx="9041466" cy="4472617"/>
            <a:chOff x="1662309" y="1872343"/>
            <a:chExt cx="9041466" cy="4472617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2348CAC0-E346-9247-97A0-EFCA7D9E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09" y="2002969"/>
              <a:ext cx="3866400" cy="3866400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41A8953-B275-4943-B267-ADEF661C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1088" y="1872343"/>
              <a:ext cx="4212687" cy="41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8257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dogs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00794AE-9BA6-BD43-9448-C64BD5CD8034}"/>
              </a:ext>
            </a:extLst>
          </p:cNvPr>
          <p:cNvGrpSpPr/>
          <p:nvPr/>
        </p:nvGrpSpPr>
        <p:grpSpPr>
          <a:xfrm>
            <a:off x="1587812" y="2031680"/>
            <a:ext cx="9016375" cy="4316400"/>
            <a:chOff x="1733066" y="2031681"/>
            <a:chExt cx="9016375" cy="4313279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D0C3F1A-F730-1641-B596-4BEB5687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066" y="2143856"/>
              <a:ext cx="3867201" cy="3867202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643FFB8-FFC0-4149-BA23-90582CA7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3841" y="2031681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4430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</a:t>
            </a:r>
            <a:r>
              <a:rPr lang="it-IT" dirty="0" err="1"/>
              <a:t>grumpy</a:t>
            </a:r>
            <a:r>
              <a:rPr lang="it-IT" dirty="0"/>
              <a:t> </a:t>
            </a:r>
            <a:r>
              <a:rPr lang="it-IT" dirty="0" err="1"/>
              <a:t>cat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2D4AB1A-1498-1D41-A07C-BD2275BD8C7A}"/>
              </a:ext>
            </a:extLst>
          </p:cNvPr>
          <p:cNvGrpSpPr/>
          <p:nvPr/>
        </p:nvGrpSpPr>
        <p:grpSpPr>
          <a:xfrm>
            <a:off x="1613347" y="1968452"/>
            <a:ext cx="8965306" cy="4342218"/>
            <a:chOff x="1694968" y="2002742"/>
            <a:chExt cx="8965306" cy="4342218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BD110E0-E982-B34C-ACD3-A11B6DD4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968" y="2165943"/>
              <a:ext cx="3870000" cy="38700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9DE8300-C2C3-654C-9A81-11C64B88E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674" y="2002742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8751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5B1FB4-0A64-46A6-B8E4-CABB1F344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13810"/>
            <a:ext cx="11029616" cy="4427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sz="2000" dirty="0"/>
              <a:t>Our work is based on the paper “Towards Faster And Stabilized Gan Training For High-fidelity Few-shot Image Synthesis”. </a:t>
            </a:r>
          </a:p>
          <a:p>
            <a:pPr marL="0" indent="0" algn="just">
              <a:buNone/>
            </a:pPr>
            <a:endParaRPr lang="en-GB" sz="2000" dirty="0"/>
          </a:p>
          <a:p>
            <a:pPr marL="0" indent="0" algn="just">
              <a:buNone/>
            </a:pPr>
            <a:r>
              <a:rPr lang="it-IT" sz="2000" b="1" dirty="0"/>
              <a:t>OBJECTIVES:</a:t>
            </a:r>
          </a:p>
          <a:p>
            <a:pPr algn="just"/>
            <a:r>
              <a:rPr lang="en-US" sz="2000" dirty="0"/>
              <a:t>Allow users with </a:t>
            </a:r>
            <a:r>
              <a:rPr lang="en-US" sz="2000" b="1" dirty="0"/>
              <a:t>limited computing budget and resources</a:t>
            </a:r>
            <a:r>
              <a:rPr lang="en-US" sz="2000" dirty="0"/>
              <a:t> to train a GAN;</a:t>
            </a:r>
          </a:p>
          <a:p>
            <a:pPr algn="just"/>
            <a:r>
              <a:rPr lang="en-US" sz="2000" dirty="0"/>
              <a:t>Eliminate the requirement of a </a:t>
            </a:r>
            <a:r>
              <a:rPr lang="en-US" sz="2000" b="1" dirty="0"/>
              <a:t>big dataset</a:t>
            </a:r>
            <a:r>
              <a:rPr lang="en-US" sz="2000" dirty="0"/>
              <a:t> for training;</a:t>
            </a:r>
          </a:p>
          <a:p>
            <a:pPr algn="just"/>
            <a:r>
              <a:rPr lang="en-US" sz="2000" dirty="0"/>
              <a:t>Allow to </a:t>
            </a:r>
            <a:r>
              <a:rPr lang="en-US" sz="2000" b="1" dirty="0"/>
              <a:t>train models from scratch</a:t>
            </a:r>
            <a:r>
              <a:rPr lang="en-US" sz="2000" dirty="0"/>
              <a:t> in order to avoid biases typic of the pre-trained models and to let people use </a:t>
            </a:r>
            <a:r>
              <a:rPr lang="en-US" sz="2000" b="1" dirty="0"/>
              <a:t>their own set</a:t>
            </a:r>
            <a:r>
              <a:rPr lang="en-US" sz="2000" dirty="0"/>
              <a:t> of interest images;</a:t>
            </a:r>
          </a:p>
          <a:p>
            <a:pPr algn="just"/>
            <a:r>
              <a:rPr lang="en-US" sz="2000" b="1" dirty="0"/>
              <a:t>Few hours</a:t>
            </a:r>
            <a:r>
              <a:rPr lang="en-US" sz="2000" dirty="0"/>
              <a:t> required for training time;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969809"/>
            <a:ext cx="11029616" cy="315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COMPARISON WITH ORIGINAL 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55129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FID score </a:t>
            </a:r>
            <a:r>
              <a:rPr lang="it-IT" dirty="0" err="1">
                <a:solidFill>
                  <a:schemeClr val="tx2"/>
                </a:solidFill>
              </a:rPr>
              <a:t>comparison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between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original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paper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RTX 2080-Ti) and </a:t>
            </a:r>
            <a:r>
              <a:rPr lang="it-IT" dirty="0" err="1">
                <a:solidFill>
                  <a:schemeClr val="tx2"/>
                </a:solidFill>
              </a:rPr>
              <a:t>ours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1050-Ti).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ECE55B-09E9-3B45-A367-1E23E8F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226129"/>
            <a:ext cx="996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66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A418FA-20AB-4F44-A347-F9DF5F982543}"/>
              </a:ext>
            </a:extLst>
          </p:cNvPr>
          <p:cNvSpPr txBox="1"/>
          <p:nvPr/>
        </p:nvSpPr>
        <p:spPr>
          <a:xfrm>
            <a:off x="581192" y="2878114"/>
            <a:ext cx="110296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tx2"/>
                </a:solidFill>
              </a:rPr>
              <a:t>Thanks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FastGAN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improvements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given</a:t>
            </a:r>
            <a:r>
              <a:rPr lang="it-IT" sz="2400" dirty="0">
                <a:solidFill>
                  <a:schemeClr val="tx2"/>
                </a:solidFill>
              </a:rPr>
              <a:t> small </a:t>
            </a:r>
            <a:r>
              <a:rPr lang="it-IT" sz="2400" dirty="0" err="1">
                <a:solidFill>
                  <a:schemeClr val="tx2"/>
                </a:solidFill>
              </a:rPr>
              <a:t>datasets</a:t>
            </a:r>
            <a:r>
              <a:rPr lang="it-IT" sz="2400" dirty="0">
                <a:solidFill>
                  <a:schemeClr val="tx2"/>
                </a:solidFill>
              </a:rPr>
              <a:t> (sub-</a:t>
            </a:r>
            <a:r>
              <a:rPr lang="it-IT" sz="2400" dirty="0" err="1">
                <a:solidFill>
                  <a:schemeClr val="tx2"/>
                </a:solidFill>
              </a:rPr>
              <a:t>hundred</a:t>
            </a:r>
            <a:r>
              <a:rPr lang="it-IT" sz="2400" dirty="0">
                <a:solidFill>
                  <a:schemeClr val="tx2"/>
                </a:solidFill>
              </a:rPr>
              <a:t> images) and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, GAN training can be </a:t>
            </a:r>
            <a:r>
              <a:rPr lang="it-IT" sz="2400" dirty="0" err="1">
                <a:solidFill>
                  <a:schemeClr val="tx2"/>
                </a:solidFill>
              </a:rPr>
              <a:t>stabilized</a:t>
            </a:r>
            <a:r>
              <a:rPr lang="it-IT" sz="2400" dirty="0">
                <a:solidFill>
                  <a:schemeClr val="tx2"/>
                </a:solidFill>
              </a:rPr>
              <a:t> with an </a:t>
            </a:r>
            <a:r>
              <a:rPr lang="it-IT" sz="2400" dirty="0" err="1">
                <a:solidFill>
                  <a:schemeClr val="tx2"/>
                </a:solidFill>
              </a:rPr>
              <a:t>improved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quality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using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skip-layer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excitation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mechanism</a:t>
            </a:r>
            <a:r>
              <a:rPr lang="it-IT" sz="2400" dirty="0">
                <a:solidFill>
                  <a:schemeClr val="tx2"/>
                </a:solidFill>
              </a:rPr>
              <a:t> (SLE) and self-</a:t>
            </a:r>
            <a:r>
              <a:rPr lang="it-IT" sz="2400" dirty="0" err="1">
                <a:solidFill>
                  <a:schemeClr val="tx2"/>
                </a:solidFill>
              </a:rPr>
              <a:t>supervised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regularization</a:t>
            </a:r>
            <a:r>
              <a:rPr lang="it-IT" sz="2400" dirty="0">
                <a:solidFill>
                  <a:schemeClr val="tx2"/>
                </a:solidFill>
              </a:rPr>
              <a:t> on the discriminator,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boost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performance of the GAN. </a:t>
            </a:r>
          </a:p>
          <a:p>
            <a:pPr algn="just"/>
            <a:endParaRPr lang="it-IT" sz="2400" dirty="0">
              <a:solidFill>
                <a:schemeClr val="tx2"/>
              </a:solidFill>
            </a:endParaRPr>
          </a:p>
          <a:p>
            <a:pPr algn="just"/>
            <a:r>
              <a:rPr lang="it-IT" sz="2400" dirty="0" err="1">
                <a:solidFill>
                  <a:schemeClr val="tx2"/>
                </a:solidFill>
              </a:rPr>
              <a:t>Obviously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obtained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worse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with </a:t>
            </a:r>
            <a:r>
              <a:rPr lang="it-IT" sz="2400" dirty="0" err="1">
                <a:solidFill>
                  <a:schemeClr val="tx2"/>
                </a:solidFill>
              </a:rPr>
              <a:t>respect</a:t>
            </a:r>
            <a:r>
              <a:rPr lang="it-IT" sz="2400" dirty="0">
                <a:solidFill>
                  <a:schemeClr val="tx2"/>
                </a:solidFill>
              </a:rPr>
              <a:t> to the </a:t>
            </a:r>
            <a:r>
              <a:rPr lang="it-IT" sz="2400" dirty="0" err="1">
                <a:solidFill>
                  <a:schemeClr val="tx2"/>
                </a:solidFill>
              </a:rPr>
              <a:t>original</a:t>
            </a:r>
            <a:r>
              <a:rPr lang="it-IT" sz="2400" dirty="0">
                <a:solidFill>
                  <a:schemeClr val="tx2"/>
                </a:solidFill>
              </a:rPr>
              <a:t> work, </a:t>
            </a:r>
            <a:r>
              <a:rPr lang="it-IT" sz="2400" dirty="0" err="1">
                <a:solidFill>
                  <a:schemeClr val="tx2"/>
                </a:solidFill>
              </a:rPr>
              <a:t>since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had</a:t>
            </a:r>
            <a:r>
              <a:rPr lang="it-IT" sz="2400" dirty="0">
                <a:solidFill>
                  <a:schemeClr val="tx2"/>
                </a:solidFill>
              </a:rPr>
              <a:t> more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; </a:t>
            </a:r>
            <a:r>
              <a:rPr lang="it-IT" sz="2400" dirty="0" err="1">
                <a:solidFill>
                  <a:schemeClr val="tx2"/>
                </a:solidFill>
              </a:rPr>
              <a:t>said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these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were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still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considerable</a:t>
            </a:r>
            <a:r>
              <a:rPr lang="it-IT" sz="2400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39824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453167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B9F975-9D7E-E94E-B925-0DAB4268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0" r="11221"/>
          <a:stretch/>
        </p:blipFill>
        <p:spPr>
          <a:xfrm>
            <a:off x="446533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IMPLEMENTATION</a:t>
            </a:r>
          </a:p>
        </p:txBody>
      </p:sp>
      <p:graphicFrame>
        <p:nvGraphicFramePr>
          <p:cNvPr id="4" name="Segnaposto contenuto 3" descr="Elemento grafico SmartArt icona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6204239"/>
              </p:ext>
            </p:extLst>
          </p:nvPr>
        </p:nvGraphicFramePr>
        <p:xfrm>
          <a:off x="642938" y="858445"/>
          <a:ext cx="10906125" cy="336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FB375CD-DE87-D74A-8FCE-71C0FE29E9E1}"/>
              </a:ext>
            </a:extLst>
          </p:cNvPr>
          <p:cNvSpPr txBox="1">
            <a:spLocks/>
          </p:cNvSpPr>
          <p:nvPr/>
        </p:nvSpPr>
        <p:spPr>
          <a:xfrm>
            <a:off x="642937" y="3697355"/>
            <a:ext cx="11095740" cy="145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 dirty="0"/>
              <a:t>H</a:t>
            </a:r>
            <a:r>
              <a:rPr lang="en-GB" b="1" dirty="0"/>
              <a:t>ARDWARE ADOPTED: </a:t>
            </a:r>
          </a:p>
          <a:p>
            <a:pPr algn="just"/>
            <a:r>
              <a:rPr lang="en-GB" dirty="0"/>
              <a:t>NVIDIA GeForce RTX 2070 SUPER (8GB of VRAM) </a:t>
            </a:r>
          </a:p>
          <a:p>
            <a:pPr algn="just"/>
            <a:r>
              <a:rPr lang="en-GB" dirty="0"/>
              <a:t>NVIDIA GeForce GTX 1050-Ti (4GB of VRAM)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Gan’s</a:t>
            </a:r>
            <a:r>
              <a:rPr lang="it-IT" dirty="0"/>
              <a:t>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9563"/>
            <a:ext cx="11029615" cy="2718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Accelerate training:</a:t>
            </a:r>
            <a:r>
              <a:rPr lang="en-US" dirty="0"/>
              <a:t> this problem has been approached from various perspectives, but this brought only </a:t>
            </a:r>
            <a:r>
              <a:rPr lang="en-US" i="1" dirty="0"/>
              <a:t>very limited improvements</a:t>
            </a:r>
            <a:r>
              <a:rPr lang="en-US" dirty="0"/>
              <a:t> in training speed, while not enhancing quality within the shortened training time;</a:t>
            </a:r>
          </a:p>
          <a:p>
            <a:pPr algn="just"/>
            <a:r>
              <a:rPr lang="en-US" b="1" dirty="0"/>
              <a:t>High resolution training: </a:t>
            </a:r>
            <a:r>
              <a:rPr lang="en-US" dirty="0"/>
              <a:t>this made GAN </a:t>
            </a:r>
            <a:r>
              <a:rPr lang="en-US" i="1" dirty="0"/>
              <a:t>much harder to converge</a:t>
            </a:r>
            <a:r>
              <a:rPr lang="en-US" dirty="0"/>
              <a:t>. There were some approaches trying to solve this problem, but they led to a slightly greater computational cost, consuming more GPU memory and requiring more training time;</a:t>
            </a:r>
          </a:p>
          <a:p>
            <a:pPr algn="just"/>
            <a:r>
              <a:rPr lang="en-US" b="1" dirty="0"/>
              <a:t>Stabilize training: </a:t>
            </a:r>
            <a:r>
              <a:rPr lang="en-US" i="1" dirty="0"/>
              <a:t>mode-collapse</a:t>
            </a:r>
            <a:r>
              <a:rPr lang="en-US" dirty="0"/>
              <a:t> on the generator is a big challenge when training GANs, given fewer training samples and lower computational power and budgets (smaller batch-size). There were approaches that tried to solve this problem, but they worked only on low resolution images with unlimited computing resources.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ED739D-70E6-44CC-A0E8-85C9F268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3" y="4897627"/>
            <a:ext cx="563909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Solution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 err="1"/>
              <a:t>FastGAN</a:t>
            </a:r>
            <a:r>
              <a:rPr lang="en-US" sz="2400" dirty="0"/>
              <a:t> reaches the objectives based on the </a:t>
            </a:r>
            <a:r>
              <a:rPr lang="it-IT" sz="2400" dirty="0"/>
              <a:t>following </a:t>
            </a:r>
            <a:r>
              <a:rPr lang="it-IT" sz="2400" dirty="0" err="1"/>
              <a:t>two</a:t>
            </a:r>
            <a:r>
              <a:rPr lang="it-IT" sz="2400" dirty="0"/>
              <a:t> techniques:</a:t>
            </a:r>
            <a:endParaRPr lang="en-US" sz="2400" dirty="0"/>
          </a:p>
          <a:p>
            <a:pPr algn="just"/>
            <a:r>
              <a:rPr lang="en-US" sz="2400" b="1" dirty="0"/>
              <a:t>Skip-Layer channel-wise Excitation module: </a:t>
            </a:r>
            <a:r>
              <a:rPr lang="en-US" sz="2400" dirty="0"/>
              <a:t>revises channel responses on high-scale feature-maps using low-scale activations and allows </a:t>
            </a:r>
            <a:r>
              <a:rPr lang="en-US" sz="2400" i="1" dirty="0"/>
              <a:t>to reach a faster training</a:t>
            </a:r>
            <a:r>
              <a:rPr lang="en-US" sz="2400" dirty="0"/>
              <a:t> using a more robust gradient flow throughout the model weights;</a:t>
            </a:r>
          </a:p>
          <a:p>
            <a:pPr algn="just"/>
            <a:r>
              <a:rPr lang="en-US" sz="2400" b="1" dirty="0"/>
              <a:t>Self-supervised discriminator D trained as a feature-encoder with an extra decoder: </a:t>
            </a:r>
            <a:r>
              <a:rPr lang="en-US" sz="2400" dirty="0"/>
              <a:t>this discriminator is forced to learn a feature-map that covers more regions from an image in input; in this way </a:t>
            </a:r>
            <a:r>
              <a:rPr lang="en-US" sz="2400" i="1" dirty="0"/>
              <a:t>it gives richer signals</a:t>
            </a:r>
            <a:r>
              <a:rPr lang="en-US" sz="2400" dirty="0"/>
              <a:t> in order to train G. It has been shown that auto-encoding is the best self-supervision strategy for D.</a:t>
            </a:r>
          </a:p>
          <a:p>
            <a:pPr marL="0" indent="0" algn="just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4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</a:t>
            </a:r>
            <a:r>
              <a:rPr lang="it-IT" dirty="0" err="1"/>
              <a:t>method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400" dirty="0"/>
              <a:t>In order to optimize GANs with respect to the SOTA models, in </a:t>
            </a:r>
            <a:r>
              <a:rPr lang="en-US" sz="2400" dirty="0" err="1"/>
              <a:t>FastGAN</a:t>
            </a:r>
            <a:r>
              <a:rPr lang="en-US" sz="2400" dirty="0"/>
              <a:t> is adopted a </a:t>
            </a:r>
            <a:r>
              <a:rPr lang="en-US" sz="2400" b="1" dirty="0"/>
              <a:t>lightweight model</a:t>
            </a:r>
            <a:r>
              <a:rPr lang="en-US" sz="2400" dirty="0"/>
              <a:t>, using a single convolutional layer on each resolution in the generator.</a:t>
            </a:r>
          </a:p>
          <a:p>
            <a:pPr marL="0" indent="0" algn="just">
              <a:buNone/>
            </a:pPr>
            <a:endParaRPr lang="en-US" sz="2400" dirty="0"/>
          </a:p>
          <a:p>
            <a:pPr marL="0" indent="0" algn="just">
              <a:buNone/>
            </a:pPr>
            <a:r>
              <a:rPr lang="en-US" sz="2400" dirty="0"/>
              <a:t>On the high resolutions in both generator and discriminator, only three channels for the convolutional layers are applied in input and output. This structure helps making </a:t>
            </a:r>
            <a:r>
              <a:rPr lang="en-US" sz="2400" dirty="0" err="1"/>
              <a:t>FastGAN</a:t>
            </a:r>
            <a:r>
              <a:rPr lang="en-US" sz="2400" dirty="0"/>
              <a:t> </a:t>
            </a:r>
            <a:r>
              <a:rPr lang="en-US" sz="2400" i="1" dirty="0"/>
              <a:t>faster to train</a:t>
            </a:r>
            <a:r>
              <a:rPr lang="en-US" sz="2400" dirty="0"/>
              <a:t>, remaining, at the same time, strong on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1004746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Skip-Layer Channel-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Excitation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FastGAN reaches the objectives based on the following two techniques:</a:t>
                </a:r>
              </a:p>
              <a:p>
                <a:pPr algn="just"/>
                <a:r>
                  <a:rPr lang="en-GB" dirty="0"/>
                  <a:t>Multiplication between activations, instead of addition, giving to one side of activations the spatial dimension of 1</a:t>
                </a:r>
                <a:r>
                  <a:rPr lang="en-GB" baseline="30000" dirty="0"/>
                  <a:t>2</a:t>
                </a:r>
                <a:r>
                  <a:rPr lang="en-GB" dirty="0"/>
                  <a:t>, to eliminate the complex computation of convolution;</a:t>
                </a:r>
              </a:p>
              <a:p>
                <a:pPr algn="just"/>
                <a:r>
                  <a:rPr lang="en-GB" dirty="0"/>
                  <a:t>Skip-connection in a much larger range than previous residual-block used in GAN: 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8</a:t>
                </a:r>
                <a:r>
                  <a:rPr lang="en-GB" baseline="30000" dirty="0"/>
                  <a:t>2</a:t>
                </a:r>
                <a:r>
                  <a:rPr lang="en-GB" dirty="0"/>
                  <a:t> – 128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16</a:t>
                </a:r>
                <a:r>
                  <a:rPr lang="en-GB" baseline="30000" dirty="0"/>
                  <a:t>2</a:t>
                </a:r>
                <a:r>
                  <a:rPr lang="en-GB" dirty="0"/>
                  <a:t> – 256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32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– 512</a:t>
                </a:r>
                <a:r>
                  <a:rPr lang="en-GB" baseline="30000" dirty="0">
                    <a:sym typeface="Wingdings" pitchFamily="2" charset="2"/>
                  </a:rPr>
                  <a:t>2</a:t>
                </a:r>
              </a:p>
              <a:p>
                <a:pPr algn="just"/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The Skip-Layer Excitation module is defined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</m:oMath>
                  </m:oMathPara>
                </a14:m>
                <a:endParaRPr lang="en-GB" baseline="30000" dirty="0">
                  <a:sym typeface="Wingdings" pitchFamily="2" charset="2"/>
                </a:endParaRPr>
              </a:p>
              <a:p>
                <a:pPr marL="324000" lvl="1" indent="0">
                  <a:buNone/>
                </a:pPr>
                <a:endParaRPr lang="en-GB" baseline="30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  <a:blipFill>
                <a:blip r:embed="rId3"/>
                <a:stretch>
                  <a:fillRect l="-531" t="-843" r="-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4"/>
          <a:stretch/>
        </p:blipFill>
        <p:spPr>
          <a:xfrm>
            <a:off x="581191" y="2197555"/>
            <a:ext cx="3736809" cy="4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235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Generator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r="-150"/>
          <a:stretch/>
        </p:blipFill>
        <p:spPr>
          <a:xfrm>
            <a:off x="1718850" y="2042865"/>
            <a:ext cx="8754291" cy="39132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 err="1">
                    <a:solidFill>
                      <a:schemeClr val="tx2"/>
                    </a:solidFill>
                  </a:rPr>
                  <a:t>Generator’s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1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𝓛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blipFill>
                <a:blip r:embed="rId4"/>
                <a:stretch>
                  <a:fillRect l="-1264" t="-13333" b="-1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54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Encoder, and paired with a simple Decoder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and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reconstruction loss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𝑛𝑐𝑜𝑑𝑒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𝐼𝑟𝑒𝑎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𝓖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𝓣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593388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</TotalTime>
  <Words>1001</Words>
  <Application>Microsoft Macintosh PowerPoint</Application>
  <PresentationFormat>Widescreen</PresentationFormat>
  <Paragraphs>114</Paragraphs>
  <Slides>22</Slides>
  <Notes>20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Gill Sans MT</vt:lpstr>
      <vt:lpstr>Wingdings 2</vt:lpstr>
      <vt:lpstr>Dividendo</vt:lpstr>
      <vt:lpstr>FastGAN: Faster and Stabilized GAN</vt:lpstr>
      <vt:lpstr>Introduction</vt:lpstr>
      <vt:lpstr>IMPLEMENTATION</vt:lpstr>
      <vt:lpstr>Gan’s Problems</vt:lpstr>
      <vt:lpstr>FastGAN Solution</vt:lpstr>
      <vt:lpstr>FastGAN method</vt:lpstr>
      <vt:lpstr>Method: Skip-Layer Channel-Wise Excitation</vt:lpstr>
      <vt:lpstr>Method: Generator</vt:lpstr>
      <vt:lpstr>Method: Self-Supervised Discriminator </vt:lpstr>
      <vt:lpstr>Method: Self-Supervised Discriminator </vt:lpstr>
      <vt:lpstr>other methods</vt:lpstr>
      <vt:lpstr>Metric: FID</vt:lpstr>
      <vt:lpstr>dataset</vt:lpstr>
      <vt:lpstr>RESULTS</vt:lpstr>
      <vt:lpstr>RESULTS</vt:lpstr>
      <vt:lpstr>SUMMARIZING THE RESULTS</vt:lpstr>
      <vt:lpstr>Comparison: panda dataset</vt:lpstr>
      <vt:lpstr>Comparison: dogs dataset</vt:lpstr>
      <vt:lpstr>Comparison: grumpy cat dataset</vt:lpstr>
      <vt:lpstr>COMPARISON WITH ORIGINAL WORK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FastGAN: Faster and Stabilized GAN</dc:title>
  <dc:creator>valentina sisti</dc:creator>
  <cp:lastModifiedBy>Mauro Ficorella</cp:lastModifiedBy>
  <cp:revision>44</cp:revision>
  <dcterms:created xsi:type="dcterms:W3CDTF">2021-04-22T08:10:40Z</dcterms:created>
  <dcterms:modified xsi:type="dcterms:W3CDTF">2021-04-28T10:30:08Z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